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76" r:id="rId1"/>
  </p:sldMasterIdLst>
  <p:notesMasterIdLst>
    <p:notesMasterId r:id="rId14"/>
  </p:notesMasterIdLst>
  <p:sldIdLst>
    <p:sldId id="258" r:id="rId2"/>
    <p:sldId id="273" r:id="rId3"/>
    <p:sldId id="259" r:id="rId4"/>
    <p:sldId id="267" r:id="rId5"/>
    <p:sldId id="268" r:id="rId6"/>
    <p:sldId id="269" r:id="rId7"/>
    <p:sldId id="260" r:id="rId8"/>
    <p:sldId id="264" r:id="rId9"/>
    <p:sldId id="270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87" autoAdjust="0"/>
  </p:normalViewPr>
  <p:slideViewPr>
    <p:cSldViewPr>
      <p:cViewPr varScale="1">
        <p:scale>
          <a:sx n="122" d="100"/>
          <a:sy n="122" d="100"/>
        </p:scale>
        <p:origin x="12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0F1FCC0-73BB-4FAC-A4C1-C5F79A953E93}" type="datetimeFigureOut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B1C3B1-409D-401E-931C-0D6EB08B39E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57678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90C622-193C-440B-AF4F-AA5541F449D8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01AC936-633D-46CD-B94B-75442F87018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18818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226B-8A8C-420A-A200-8AEF22790A68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0CDAD-A106-412A-8B27-37DC581B839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8480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3E64-BD74-4C15-9425-89CE798064A0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5E3A8-922E-4DCF-B8A3-AFACCC2BA5B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773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6D8F-194D-41CC-81AF-641780014EF8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D6ECD-6611-4C82-8C4A-1B8723BDAE5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4916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68083F-7384-4EAF-88CF-2BCD9AB1584C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AF4C179-12F8-41BA-814B-50E086A2AF7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92372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F994-6C0D-4526-A28D-DE5717BB6892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5093F-6BB0-4487-BF35-C5A0B6E3747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179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8DC9-E648-4DC0-8D42-160EB55CA2C0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FEA46-0B20-423D-B6AD-A3D1559B457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5565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0C5F-41C8-4205-B652-49448FAE43E5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3F89A-A1DA-4648-87DF-2067D898F08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8941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08A6-0125-4022-9284-31135C6CEFE3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4BC5-6A83-4622-9AE4-83A44C7A2DF0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5413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6635-A243-4D3B-84F6-18A2442A4301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59578-C3F4-4FE0-80B7-EE756EEA38C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0207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9A4CE5-5F30-455B-84F6-31E0E93245EA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42BAF06-7CBF-4C48-98A0-A11BFFE34A2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8869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22AA54-2F60-45A9-8965-ED0E88382301}" type="datetime1">
              <a:rPr lang="en-CA"/>
              <a:pPr>
                <a:defRPr/>
              </a:pPr>
              <a:t>26/11/2015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85D5530B-7896-4E31-A003-A086BBA2A56B}" type="slidenum">
              <a:rPr lang="en-CA" altLang="en-US"/>
              <a:pPr/>
              <a:t>‹#›</a:t>
            </a:fld>
            <a:endParaRPr lang="en-CA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33" r:id="rId2"/>
    <p:sldLayoutId id="2147484242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43" r:id="rId9"/>
    <p:sldLayoutId id="2147484239" r:id="rId10"/>
    <p:sldLayoutId id="214748424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1"/>
          <p:cNvSpPr>
            <a:spLocks noGrp="1"/>
          </p:cNvSpPr>
          <p:nvPr>
            <p:ph type="subTitle" idx="1"/>
          </p:nvPr>
        </p:nvSpPr>
        <p:spPr>
          <a:xfrm>
            <a:off x="611188" y="5805264"/>
            <a:ext cx="7854950" cy="560388"/>
          </a:xfrm>
        </p:spPr>
        <p:txBody>
          <a:bodyPr/>
          <a:lstStyle/>
          <a:p>
            <a:pPr marR="0" algn="ctr"/>
            <a:r>
              <a:rPr lang="en-CA" altLang="en-US" sz="2800" i="1" dirty="0" smtClean="0">
                <a:solidFill>
                  <a:srgbClr val="0038A8"/>
                </a:solidFill>
                <a:latin typeface="Minion Pro Cond" pitchFamily="18" charset="0"/>
              </a:rPr>
              <a:t>“Inspiring our students to reach their full potential.”</a:t>
            </a:r>
            <a:endParaRPr lang="en-CA" altLang="en-US" dirty="0" smtClean="0"/>
          </a:p>
        </p:txBody>
      </p:sp>
      <p:pic>
        <p:nvPicPr>
          <p:cNvPr id="512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4" y="1052736"/>
            <a:ext cx="7589838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ctr"/>
            <a:r>
              <a:rPr lang="en-CA" b="1" dirty="0" smtClean="0"/>
              <a:t>Terms </a:t>
            </a:r>
            <a:r>
              <a:rPr lang="en-CA" b="1" dirty="0"/>
              <a:t>of </a:t>
            </a:r>
            <a:r>
              <a:rPr lang="en-CA" b="1" dirty="0" smtClean="0"/>
              <a:t>Reference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191107"/>
              </p:ext>
            </p:extLst>
          </p:nvPr>
        </p:nvGraphicFramePr>
        <p:xfrm>
          <a:off x="683568" y="1916832"/>
          <a:ext cx="7632848" cy="42375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1053"/>
                <a:gridCol w="5321795"/>
              </a:tblGrid>
              <a:tr h="504056">
                <a:tc gridSpan="2"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5" dirty="0" smtClean="0">
                        <a:effectLst/>
                      </a:endParaRPr>
                    </a:p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 smtClean="0">
                          <a:effectLst/>
                        </a:rPr>
                        <a:t>Date</a:t>
                      </a:r>
                      <a:r>
                        <a:rPr lang="en-US" sz="1800" spc="-5" dirty="0">
                          <a:effectLst/>
                        </a:rPr>
                        <a:t>: October 2015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33457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School(s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r>
                        <a:rPr lang="en-US" sz="1600" spc="-5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under</a:t>
                      </a:r>
                      <a:r>
                        <a:rPr lang="en-US" sz="1600" spc="-4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review:</a:t>
                      </a:r>
                      <a:endParaRPr lang="en-CA" sz="1600" dirty="0">
                        <a:effectLst/>
                      </a:endParaRPr>
                    </a:p>
                    <a:p>
                      <a:pPr marL="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 smtClean="0">
                        <a:effectLst/>
                      </a:endParaRPr>
                    </a:p>
                    <a:p>
                      <a:pPr marL="62865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smtClean="0">
                          <a:effectLst/>
                        </a:rPr>
                        <a:t>List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the</a:t>
                      </a:r>
                      <a:r>
                        <a:rPr lang="en-US" sz="1600" spc="-2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names of</a:t>
                      </a:r>
                      <a:r>
                        <a:rPr lang="en-US" sz="1600" spc="-15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the schools</a:t>
                      </a:r>
                      <a:r>
                        <a:rPr lang="en-US" sz="1600" spc="-1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included</a:t>
                      </a:r>
                      <a:r>
                        <a:rPr lang="en-US" sz="1600" spc="-1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in</a:t>
                      </a:r>
                      <a:r>
                        <a:rPr lang="en-US" sz="1600" spc="-1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the </a:t>
                      </a:r>
                      <a:r>
                        <a:rPr lang="en-US" sz="1600" spc="-5" dirty="0">
                          <a:effectLst/>
                        </a:rPr>
                        <a:t>review.</a:t>
                      </a:r>
                      <a:endParaRPr lang="en-CA" sz="1600" dirty="0">
                        <a:effectLst/>
                      </a:endParaRPr>
                    </a:p>
                    <a:p>
                      <a:pPr marL="62865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</a:endParaRPr>
                    </a:p>
                    <a:p>
                      <a:pPr marL="62865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</a:rPr>
                        <a:t>Bridgewater Family of Schools:</a:t>
                      </a:r>
                      <a:endParaRPr lang="en-CA" sz="1600" dirty="0">
                        <a:effectLst/>
                      </a:endParaRPr>
                    </a:p>
                    <a:p>
                      <a:pPr marL="348615" marR="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5" dirty="0">
                          <a:effectLst/>
                        </a:rPr>
                        <a:t>  Bridgewater Elementary School</a:t>
                      </a:r>
                      <a:endParaRPr lang="en-CA" sz="1600" dirty="0">
                        <a:effectLst/>
                      </a:endParaRPr>
                    </a:p>
                    <a:p>
                      <a:pPr marL="348615" marR="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5" dirty="0">
                          <a:effectLst/>
                        </a:rPr>
                        <a:t>  Bridgewater Junior/Senior High School</a:t>
                      </a:r>
                      <a:endParaRPr lang="en-CA" sz="1600" dirty="0">
                        <a:effectLst/>
                      </a:endParaRPr>
                    </a:p>
                    <a:p>
                      <a:pPr marL="62865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5" dirty="0" smtClean="0">
                        <a:effectLst/>
                      </a:endParaRPr>
                    </a:p>
                    <a:p>
                      <a:pPr marL="62865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 smtClean="0">
                          <a:effectLst/>
                        </a:rPr>
                        <a:t>Park </a:t>
                      </a:r>
                      <a:r>
                        <a:rPr lang="en-US" sz="1800" spc="-5" dirty="0">
                          <a:effectLst/>
                        </a:rPr>
                        <a:t>View Family of Schools:</a:t>
                      </a:r>
                      <a:endParaRPr lang="en-CA" sz="1600" dirty="0">
                        <a:effectLst/>
                      </a:endParaRPr>
                    </a:p>
                    <a:p>
                      <a:pPr marL="348615" marR="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5" dirty="0">
                          <a:effectLst/>
                        </a:rPr>
                        <a:t>  Newcombville Elementary School</a:t>
                      </a:r>
                      <a:endParaRPr lang="en-CA" sz="1600" dirty="0">
                        <a:effectLst/>
                      </a:endParaRPr>
                    </a:p>
                    <a:p>
                      <a:pPr marL="348615" marR="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5" dirty="0">
                          <a:effectLst/>
                        </a:rPr>
                        <a:t>  Pentz Elementary  School</a:t>
                      </a:r>
                      <a:endParaRPr lang="en-CA" sz="1600" dirty="0">
                        <a:effectLst/>
                      </a:endParaRPr>
                    </a:p>
                    <a:p>
                      <a:pPr marL="348615" marR="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5" dirty="0">
                          <a:effectLst/>
                        </a:rPr>
                        <a:t>  Petite </a:t>
                      </a:r>
                      <a:r>
                        <a:rPr lang="en-US" sz="1800" spc="-5" dirty="0" err="1">
                          <a:effectLst/>
                        </a:rPr>
                        <a:t>Rivière</a:t>
                      </a:r>
                      <a:r>
                        <a:rPr lang="en-US" sz="1800" spc="-5" dirty="0">
                          <a:effectLst/>
                        </a:rPr>
                        <a:t> Elementary School</a:t>
                      </a:r>
                      <a:endParaRPr lang="en-CA" sz="1600" dirty="0">
                        <a:effectLst/>
                      </a:endParaRPr>
                    </a:p>
                    <a:p>
                      <a:pPr marL="348615" marR="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5" dirty="0">
                          <a:effectLst/>
                        </a:rPr>
                        <a:t>  Bayview Community School</a:t>
                      </a:r>
                      <a:endParaRPr lang="en-CA" sz="1600" dirty="0">
                        <a:effectLst/>
                      </a:endParaRPr>
                    </a:p>
                    <a:p>
                      <a:pPr marL="348615" marR="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5" dirty="0">
                          <a:effectLst/>
                        </a:rPr>
                        <a:t>  Hebbville Academy</a:t>
                      </a:r>
                      <a:endParaRPr lang="en-CA" sz="1600" dirty="0">
                        <a:effectLst/>
                      </a:endParaRPr>
                    </a:p>
                    <a:p>
                      <a:pPr marL="348615" marR="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5" dirty="0">
                          <a:effectLst/>
                        </a:rPr>
                        <a:t>  Bluenose Academy</a:t>
                      </a:r>
                      <a:endParaRPr lang="en-CA" sz="1600" dirty="0">
                        <a:effectLst/>
                      </a:endParaRPr>
                    </a:p>
                    <a:p>
                      <a:pPr marL="348615" marR="0" indent="-28575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spc="-5" dirty="0">
                          <a:effectLst/>
                        </a:rPr>
                        <a:t>  Park View Education Center</a:t>
                      </a:r>
                      <a:endParaRPr lang="en-CA" sz="1600" dirty="0">
                        <a:effectLst/>
                      </a:endParaRPr>
                    </a:p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4851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pPr algn="ctr"/>
            <a:r>
              <a:rPr lang="en-CA" b="1" dirty="0" smtClean="0"/>
              <a:t>Mandate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11</a:t>
            </a:fld>
            <a:endParaRPr lang="en-C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latin typeface="+mj-lt"/>
              </a:rPr>
              <a:t>Provide a statement of the purpose of the School Options Committee.</a:t>
            </a:r>
            <a:endParaRPr lang="en-CA" sz="3200" dirty="0">
              <a:latin typeface="+mj-lt"/>
            </a:endParaRPr>
          </a:p>
          <a:p>
            <a:pPr lvl="0"/>
            <a:r>
              <a:rPr lang="en-US" sz="2400" dirty="0">
                <a:latin typeface="+mj-lt"/>
              </a:rPr>
              <a:t>The School Options Committee will conduct a review, with public consultation, of Bridgewater and Park View Families of Schools. </a:t>
            </a: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review will include – catchment area, cross boundary registrations, facility utilization, operational costs, grade configuration, program options and P3 renewal recommendation.</a:t>
            </a:r>
            <a:endParaRPr lang="en-CA" sz="2400" dirty="0">
              <a:latin typeface="+mj-lt"/>
            </a:endParaRPr>
          </a:p>
          <a:p>
            <a:pPr lvl="0"/>
            <a:r>
              <a:rPr lang="en-US" sz="2400" dirty="0">
                <a:latin typeface="+mj-lt"/>
              </a:rPr>
              <a:t>The School Options Committee will submit a Report and Recommendations to the School Board which will inform the Board’s final decision</a:t>
            </a:r>
            <a:r>
              <a:rPr lang="en-US" sz="2400" dirty="0" smtClean="0">
                <a:latin typeface="+mj-lt"/>
              </a:rPr>
              <a:t>.</a:t>
            </a:r>
            <a:endParaRPr lang="en-C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017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en-CA" b="1" dirty="0" smtClean="0"/>
              <a:t>Review Objectives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12</a:t>
            </a:fld>
            <a:endParaRPr lang="en-CA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055841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latin typeface="+mj-lt"/>
              </a:rPr>
              <a:t>State all objectives for the review as determined by the </a:t>
            </a:r>
            <a:r>
              <a:rPr lang="en-US" sz="3200" b="1" i="1" dirty="0" smtClean="0">
                <a:latin typeface="+mj-lt"/>
              </a:rPr>
              <a:t>School Board.</a:t>
            </a:r>
            <a:endParaRPr lang="en-CA" sz="3200" dirty="0">
              <a:latin typeface="+mj-lt"/>
            </a:endParaRPr>
          </a:p>
          <a:p>
            <a:pPr lvl="0"/>
            <a:r>
              <a:rPr lang="en-US" sz="2300" dirty="0">
                <a:latin typeface="+mj-lt"/>
              </a:rPr>
              <a:t>Make recommendation to the Board that optimizes High School programming options and choices for all students.</a:t>
            </a:r>
            <a:endParaRPr lang="en-CA" sz="2300" dirty="0">
              <a:latin typeface="+mj-lt"/>
            </a:endParaRPr>
          </a:p>
          <a:p>
            <a:pPr lvl="0"/>
            <a:r>
              <a:rPr lang="en-US" sz="2300" dirty="0">
                <a:latin typeface="+mj-lt"/>
              </a:rPr>
              <a:t>Review school catchment areas as defined in the Catchment Area Policy.</a:t>
            </a:r>
            <a:endParaRPr lang="en-CA" sz="2300" dirty="0">
              <a:latin typeface="+mj-lt"/>
            </a:endParaRPr>
          </a:p>
          <a:p>
            <a:pPr lvl="0"/>
            <a:r>
              <a:rPr lang="en-US" sz="2300" dirty="0">
                <a:latin typeface="+mj-lt"/>
              </a:rPr>
              <a:t>Consider facility utilization and operational costs when making recommendations.</a:t>
            </a:r>
            <a:endParaRPr lang="en-CA" sz="2300" dirty="0">
              <a:latin typeface="+mj-lt"/>
            </a:endParaRPr>
          </a:p>
          <a:p>
            <a:pPr lvl="0"/>
            <a:r>
              <a:rPr lang="en-US" sz="2300" dirty="0">
                <a:latin typeface="+mj-lt"/>
              </a:rPr>
              <a:t>Make recommendation to the Board regarding school grade configuration at all schools.</a:t>
            </a:r>
            <a:endParaRPr lang="en-CA" sz="2300" dirty="0">
              <a:latin typeface="+mj-lt"/>
            </a:endParaRPr>
          </a:p>
          <a:p>
            <a:pPr lvl="0"/>
            <a:r>
              <a:rPr lang="en-US" sz="2300" dirty="0">
                <a:latin typeface="+mj-lt"/>
              </a:rPr>
              <a:t>Determine whether Bayview School will be needed beyond 2020.</a:t>
            </a:r>
            <a:endParaRPr lang="en-CA" sz="2300" dirty="0">
              <a:latin typeface="+mj-lt"/>
            </a:endParaRPr>
          </a:p>
          <a:p>
            <a:r>
              <a:rPr lang="en-US" sz="2300" dirty="0">
                <a:latin typeface="+mj-lt"/>
              </a:rPr>
              <a:t>Consider the proposed scenario below along with School Option Committee generated scenarios that meet the review objectives.</a:t>
            </a:r>
            <a:endParaRPr lang="en-CA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267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r="7416" b="29304"/>
          <a:stretch/>
        </p:blipFill>
        <p:spPr>
          <a:xfrm>
            <a:off x="1835696" y="384810"/>
            <a:ext cx="5544616" cy="633666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398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32061"/>
          </a:xfrm>
        </p:spPr>
        <p:txBody>
          <a:bodyPr/>
          <a:lstStyle/>
          <a:p>
            <a:pPr algn="ctr"/>
            <a:r>
              <a:rPr lang="en-CA" sz="3600" b="1" dirty="0" smtClean="0"/>
              <a:t>School </a:t>
            </a:r>
            <a:r>
              <a:rPr lang="en-CA" sz="3600" b="1" dirty="0"/>
              <a:t>Review 2015-2016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3600" b="1" dirty="0"/>
              <a:t>Draft School Options </a:t>
            </a:r>
            <a:r>
              <a:rPr lang="en-CA" sz="3600" b="1" dirty="0" smtClean="0"/>
              <a:t>Committee</a:t>
            </a:r>
            <a:br>
              <a:rPr lang="en-CA" sz="3600" b="1" dirty="0" smtClean="0"/>
            </a:br>
            <a:r>
              <a:rPr lang="en-CA" sz="3600" b="1" dirty="0" smtClean="0"/>
              <a:t>Group </a:t>
            </a:r>
            <a:r>
              <a:rPr lang="en-CA" sz="3600" b="1" dirty="0"/>
              <a:t>Norms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CA" sz="2800" dirty="0">
                <a:latin typeface="+mj-lt"/>
              </a:rPr>
              <a:t>Confidentiality is top priority until minutes are approved at a subsequent meeting. Work is considered </a:t>
            </a:r>
            <a:r>
              <a:rPr lang="en-CA" sz="2800" dirty="0" smtClean="0">
                <a:latin typeface="+mj-lt"/>
              </a:rPr>
              <a:t>in-camera</a:t>
            </a:r>
            <a:r>
              <a:rPr lang="en-CA" sz="2800" dirty="0">
                <a:latin typeface="+mj-lt"/>
              </a:rPr>
              <a:t>.</a:t>
            </a:r>
            <a:endParaRPr lang="en-CA" sz="2400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CA" sz="2800" dirty="0">
                <a:latin typeface="+mj-lt"/>
              </a:rPr>
              <a:t>Requests for further information will be directed to the Superintendent through the Facilitator.</a:t>
            </a:r>
            <a:endParaRPr lang="en-CA" sz="2400" dirty="0">
              <a:latin typeface="+mj-lt"/>
            </a:endParaRP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en-CA" sz="2800" dirty="0">
                <a:latin typeface="+mj-lt"/>
              </a:rPr>
              <a:t>Leave your titles, personal agendas and egos at home. All team members are equal.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sz="2800" dirty="0">
                <a:latin typeface="+mj-lt"/>
              </a:rPr>
              <a:t>Decisions will be made by consensus. If a consensus is not reached a vote will be taken</a:t>
            </a:r>
            <a:r>
              <a:rPr lang="en-CA" sz="2800" dirty="0" smtClean="0">
                <a:latin typeface="+mj-lt"/>
              </a:rPr>
              <a:t>.</a:t>
            </a:r>
            <a:endParaRPr lang="en-CA" sz="2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233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8014"/>
            <a:ext cx="8229600" cy="5800898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5"/>
            </a:pPr>
            <a:r>
              <a:rPr lang="en-CA" sz="2800" dirty="0" smtClean="0">
                <a:latin typeface="+mj-lt"/>
              </a:rPr>
              <a:t>Decisions </a:t>
            </a:r>
            <a:r>
              <a:rPr lang="en-CA" sz="2800" dirty="0">
                <a:latin typeface="+mj-lt"/>
              </a:rPr>
              <a:t>need to be what is best for students, not just schools.</a:t>
            </a:r>
            <a:endParaRPr lang="en-CA" sz="2400" dirty="0">
              <a:latin typeface="+mj-lt"/>
            </a:endParaRPr>
          </a:p>
          <a:p>
            <a:pPr marL="514350" lvl="0" indent="-514350" eaLnBrk="0" hangingPunct="0">
              <a:buFont typeface="+mj-lt"/>
              <a:buAutoNum type="arabicPeriod" startAt="5"/>
            </a:pPr>
            <a:r>
              <a:rPr lang="en-CA" sz="2800" dirty="0">
                <a:latin typeface="+mj-lt"/>
              </a:rPr>
              <a:t>Treat each other with </a:t>
            </a:r>
            <a:r>
              <a:rPr lang="en-CA" sz="2800" dirty="0" smtClean="0">
                <a:latin typeface="+mj-lt"/>
              </a:rPr>
              <a:t>respect.</a:t>
            </a:r>
          </a:p>
          <a:p>
            <a:pPr marL="514350" lvl="0" indent="-514350" eaLnBrk="0" hangingPunct="0">
              <a:buFont typeface="+mj-lt"/>
              <a:buAutoNum type="arabicPeriod" startAt="5"/>
            </a:pPr>
            <a:r>
              <a:rPr lang="en-CA" sz="2800" dirty="0" smtClean="0">
                <a:latin typeface="+mj-lt"/>
              </a:rPr>
              <a:t>Use </a:t>
            </a:r>
            <a:r>
              <a:rPr lang="en-CA" sz="2800" dirty="0">
                <a:latin typeface="+mj-lt"/>
              </a:rPr>
              <a:t>time wisely, starting and ending meetings on </a:t>
            </a:r>
            <a:r>
              <a:rPr lang="en-CA" sz="2800" dirty="0" smtClean="0">
                <a:latin typeface="+mj-lt"/>
              </a:rPr>
              <a:t>time.</a:t>
            </a:r>
          </a:p>
          <a:p>
            <a:pPr marL="514350" lvl="0" indent="-514350" eaLnBrk="0" hangingPunct="0">
              <a:buFont typeface="+mj-lt"/>
              <a:buAutoNum type="arabicPeriod" startAt="5"/>
            </a:pPr>
            <a:r>
              <a:rPr lang="en-CA" sz="2800" dirty="0" smtClean="0">
                <a:latin typeface="+mj-lt"/>
              </a:rPr>
              <a:t>Be </a:t>
            </a:r>
            <a:r>
              <a:rPr lang="en-CA" sz="2800" dirty="0">
                <a:latin typeface="+mj-lt"/>
              </a:rPr>
              <a:t>on time and allow no interruptions to make or take phone calls, </a:t>
            </a:r>
            <a:r>
              <a:rPr lang="en-CA" sz="2800" dirty="0" smtClean="0">
                <a:latin typeface="+mj-lt"/>
              </a:rPr>
              <a:t>etc.</a:t>
            </a:r>
          </a:p>
          <a:p>
            <a:pPr marL="514350" lvl="0" indent="-514350" eaLnBrk="0" hangingPunct="0">
              <a:buFont typeface="+mj-lt"/>
              <a:buAutoNum type="arabicPeriod" startAt="5"/>
            </a:pPr>
            <a:r>
              <a:rPr lang="en-CA" sz="2800" dirty="0" smtClean="0">
                <a:latin typeface="+mj-lt"/>
              </a:rPr>
              <a:t>Distribute </a:t>
            </a:r>
            <a:r>
              <a:rPr lang="en-CA" sz="2800" dirty="0">
                <a:latin typeface="+mj-lt"/>
              </a:rPr>
              <a:t>tasks equally among </a:t>
            </a:r>
            <a:r>
              <a:rPr lang="en-CA" sz="2800" dirty="0" smtClean="0">
                <a:latin typeface="+mj-lt"/>
              </a:rPr>
              <a:t>members.</a:t>
            </a:r>
          </a:p>
          <a:p>
            <a:pPr marL="514350" lvl="0" indent="-514350" eaLnBrk="0" hangingPunct="0">
              <a:buFont typeface="+mj-lt"/>
              <a:buAutoNum type="arabicPeriod" startAt="5"/>
            </a:pPr>
            <a:r>
              <a:rPr lang="en-CA" sz="2800" dirty="0" smtClean="0">
                <a:latin typeface="+mj-lt"/>
              </a:rPr>
              <a:t>Be </a:t>
            </a:r>
            <a:r>
              <a:rPr lang="en-CA" sz="2800" dirty="0">
                <a:latin typeface="+mj-lt"/>
              </a:rPr>
              <a:t>concise when we speak – encouraging others to </a:t>
            </a:r>
            <a:r>
              <a:rPr lang="en-CA" sz="2800" dirty="0" smtClean="0">
                <a:latin typeface="+mj-lt"/>
              </a:rPr>
              <a:t>participate.</a:t>
            </a:r>
          </a:p>
          <a:p>
            <a:pPr marL="514350" lvl="0" indent="-514350" eaLnBrk="0" hangingPunct="0">
              <a:buFont typeface="+mj-lt"/>
              <a:buAutoNum type="arabicPeriod" startAt="5"/>
            </a:pPr>
            <a:r>
              <a:rPr lang="en-CA" sz="2800" dirty="0" smtClean="0">
                <a:latin typeface="+mj-lt"/>
              </a:rPr>
              <a:t>Topics </a:t>
            </a:r>
            <a:r>
              <a:rPr lang="en-CA" sz="2800" dirty="0">
                <a:latin typeface="+mj-lt"/>
              </a:rPr>
              <a:t>outside the agenda will be documented and tabled for a later time</a:t>
            </a:r>
            <a:r>
              <a:rPr lang="en-CA" sz="2800" dirty="0" smtClean="0">
                <a:latin typeface="+mj-lt"/>
              </a:rPr>
              <a:t>.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8586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8014"/>
            <a:ext cx="8229600" cy="5800898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12"/>
            </a:pPr>
            <a:r>
              <a:rPr lang="en-CA" sz="2800" dirty="0" smtClean="0">
                <a:latin typeface="+mj-lt"/>
              </a:rPr>
              <a:t>When </a:t>
            </a:r>
            <a:r>
              <a:rPr lang="en-CA" sz="2800" dirty="0">
                <a:latin typeface="+mj-lt"/>
              </a:rPr>
              <a:t>members miss a meeting we will share the responsibility of bringing them up to </a:t>
            </a:r>
            <a:r>
              <a:rPr lang="en-CA" sz="2800" dirty="0" smtClean="0">
                <a:latin typeface="+mj-lt"/>
              </a:rPr>
              <a:t>date.</a:t>
            </a:r>
          </a:p>
          <a:p>
            <a:pPr marL="514350" lvl="0" indent="-514350">
              <a:buFont typeface="+mj-lt"/>
              <a:buAutoNum type="arabicPeriod" startAt="12"/>
            </a:pPr>
            <a:r>
              <a:rPr lang="en-CA" sz="2800" dirty="0" smtClean="0">
                <a:latin typeface="+mj-lt"/>
              </a:rPr>
              <a:t>Notify </a:t>
            </a:r>
            <a:r>
              <a:rPr lang="en-CA" sz="2800" dirty="0">
                <a:latin typeface="+mj-lt"/>
              </a:rPr>
              <a:t>the team in advance of any </a:t>
            </a:r>
            <a:r>
              <a:rPr lang="en-CA" sz="2800" dirty="0" smtClean="0">
                <a:latin typeface="+mj-lt"/>
              </a:rPr>
              <a:t>absences.</a:t>
            </a:r>
          </a:p>
          <a:p>
            <a:pPr marL="514350" lvl="0" indent="-514350">
              <a:buFont typeface="+mj-lt"/>
              <a:buAutoNum type="arabicPeriod" startAt="12"/>
            </a:pPr>
            <a:r>
              <a:rPr lang="en-CA" sz="2800" dirty="0" smtClean="0">
                <a:latin typeface="+mj-lt"/>
              </a:rPr>
              <a:t>Address </a:t>
            </a:r>
            <a:r>
              <a:rPr lang="en-CA" sz="2800" dirty="0">
                <a:latin typeface="+mj-lt"/>
              </a:rPr>
              <a:t>conflict by dealing with the issue not the </a:t>
            </a:r>
            <a:r>
              <a:rPr lang="en-CA" sz="2800" dirty="0" smtClean="0">
                <a:latin typeface="+mj-lt"/>
              </a:rPr>
              <a:t>person.</a:t>
            </a:r>
          </a:p>
          <a:p>
            <a:pPr marL="514350" lvl="0" indent="-514350">
              <a:buFont typeface="+mj-lt"/>
              <a:buAutoNum type="arabicPeriod" startAt="12"/>
            </a:pPr>
            <a:r>
              <a:rPr lang="en-CA" sz="2800" dirty="0" smtClean="0">
                <a:latin typeface="+mj-lt"/>
              </a:rPr>
              <a:t>Ask </a:t>
            </a:r>
            <a:r>
              <a:rPr lang="en-CA" sz="2800" dirty="0">
                <a:latin typeface="+mj-lt"/>
              </a:rPr>
              <a:t>questions when in </a:t>
            </a:r>
            <a:r>
              <a:rPr lang="en-CA" sz="2800" dirty="0" smtClean="0">
                <a:latin typeface="+mj-lt"/>
              </a:rPr>
              <a:t>doubt.</a:t>
            </a:r>
          </a:p>
          <a:p>
            <a:pPr marL="514350" lvl="0" indent="-514350">
              <a:buFont typeface="+mj-lt"/>
              <a:buAutoNum type="arabicPeriod" startAt="12"/>
            </a:pPr>
            <a:r>
              <a:rPr lang="en-CA" sz="2800" dirty="0" smtClean="0">
                <a:latin typeface="+mj-lt"/>
              </a:rPr>
              <a:t>Complete </a:t>
            </a:r>
            <a:r>
              <a:rPr lang="en-CA" sz="2800" dirty="0">
                <a:latin typeface="+mj-lt"/>
              </a:rPr>
              <a:t>assigned tasks by assigned </a:t>
            </a:r>
            <a:r>
              <a:rPr lang="en-CA" sz="2800" dirty="0" smtClean="0">
                <a:latin typeface="+mj-lt"/>
              </a:rPr>
              <a:t>deadlines.</a:t>
            </a:r>
          </a:p>
          <a:p>
            <a:pPr marL="514350" lvl="0" indent="-514350">
              <a:buFont typeface="+mj-lt"/>
              <a:buAutoNum type="arabicPeriod" startAt="12"/>
            </a:pPr>
            <a:r>
              <a:rPr lang="en-CA" sz="2800" dirty="0" smtClean="0">
                <a:latin typeface="+mj-lt"/>
              </a:rPr>
              <a:t>Keep </a:t>
            </a:r>
            <a:r>
              <a:rPr lang="en-CA" sz="2800" dirty="0">
                <a:latin typeface="+mj-lt"/>
              </a:rPr>
              <a:t>electronic distractions to a </a:t>
            </a:r>
            <a:r>
              <a:rPr lang="en-CA" sz="2800" dirty="0" smtClean="0">
                <a:latin typeface="+mj-lt"/>
              </a:rPr>
              <a:t>minimum.</a:t>
            </a:r>
          </a:p>
          <a:p>
            <a:pPr marL="514350" lvl="0" indent="-514350">
              <a:buFont typeface="+mj-lt"/>
              <a:buAutoNum type="arabicPeriod" startAt="12"/>
            </a:pPr>
            <a:r>
              <a:rPr lang="en-CA" sz="2800" dirty="0" smtClean="0">
                <a:latin typeface="+mj-lt"/>
              </a:rPr>
              <a:t>One </a:t>
            </a:r>
            <a:r>
              <a:rPr lang="en-CA" sz="2800" dirty="0">
                <a:latin typeface="+mj-lt"/>
              </a:rPr>
              <a:t>voice at a </a:t>
            </a:r>
            <a:r>
              <a:rPr lang="en-CA" sz="2800" dirty="0" smtClean="0">
                <a:latin typeface="+mj-lt"/>
              </a:rPr>
              <a:t>time.</a:t>
            </a:r>
          </a:p>
          <a:p>
            <a:pPr marL="514350" lvl="0" indent="-514350">
              <a:buFont typeface="+mj-lt"/>
              <a:buAutoNum type="arabicPeriod" startAt="12"/>
            </a:pPr>
            <a:r>
              <a:rPr lang="en-CA" sz="2800" dirty="0" smtClean="0">
                <a:latin typeface="+mj-lt"/>
              </a:rPr>
              <a:t>Listen attentively.</a:t>
            </a:r>
          </a:p>
          <a:p>
            <a:pPr marL="514350" lvl="0" indent="-514350">
              <a:buFont typeface="+mj-lt"/>
              <a:buAutoNum type="arabicPeriod" startAt="12"/>
            </a:pPr>
            <a:r>
              <a:rPr lang="en-CA" sz="2800" dirty="0" smtClean="0">
                <a:latin typeface="+mj-lt"/>
              </a:rPr>
              <a:t>Be </a:t>
            </a:r>
            <a:r>
              <a:rPr lang="en-CA" sz="2800" dirty="0">
                <a:latin typeface="+mj-lt"/>
              </a:rPr>
              <a:t>respectful of all opinions and ideas.</a:t>
            </a:r>
          </a:p>
          <a:p>
            <a:pPr marL="514350" lvl="0" indent="-514350">
              <a:buFont typeface="+mj-lt"/>
              <a:buAutoNum type="arabicPeriod" startAt="12"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5897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5055841"/>
          </a:xfrm>
        </p:spPr>
        <p:txBody>
          <a:bodyPr/>
          <a:lstStyle/>
          <a:p>
            <a:pPr marL="0" indent="0" eaLnBrk="0" hangingPunct="0">
              <a:buNone/>
            </a:pPr>
            <a:r>
              <a:rPr lang="en-CA" sz="2800" dirty="0">
                <a:latin typeface="+mj-lt"/>
              </a:rPr>
              <a:t>The following roles are important to effective meeting functioning</a:t>
            </a:r>
            <a:r>
              <a:rPr lang="en-CA" sz="2800" dirty="0" smtClean="0">
                <a:latin typeface="+mj-lt"/>
              </a:rPr>
              <a:t>:</a:t>
            </a:r>
            <a:endParaRPr lang="en-CA" sz="2400" dirty="0">
              <a:latin typeface="+mj-lt"/>
            </a:endParaRPr>
          </a:p>
          <a:p>
            <a:pPr eaLnBrk="0" hangingPunct="0"/>
            <a:r>
              <a:rPr lang="en-CA" dirty="0">
                <a:latin typeface="+mj-lt"/>
              </a:rPr>
              <a:t>The Facilitator convenes the meeting.</a:t>
            </a:r>
          </a:p>
          <a:p>
            <a:pPr eaLnBrk="0" hangingPunct="0"/>
            <a:r>
              <a:rPr lang="en-CA" dirty="0">
                <a:latin typeface="+mj-lt"/>
              </a:rPr>
              <a:t>The Facilitator keeps the discussion and decision‐making process moving along.</a:t>
            </a:r>
          </a:p>
          <a:p>
            <a:pPr eaLnBrk="0" hangingPunct="0"/>
            <a:r>
              <a:rPr lang="en-CA" dirty="0">
                <a:latin typeface="+mj-lt"/>
              </a:rPr>
              <a:t>The Recorder takes notes on paper, laptop or on flip charts, records action items and tracks the team’s public memory.</a:t>
            </a:r>
            <a:endParaRPr lang="en-CA" sz="3000" dirty="0">
              <a:latin typeface="+mj-lt"/>
            </a:endParaRPr>
          </a:p>
          <a:p>
            <a:pPr eaLnBrk="0" hangingPunct="0"/>
            <a:r>
              <a:rPr lang="en-CA" dirty="0">
                <a:latin typeface="+mj-lt"/>
              </a:rPr>
              <a:t>The Facilitator monitors the overall meeting time as well as times for specific agenda items</a:t>
            </a:r>
            <a:r>
              <a:rPr lang="en-CA" dirty="0" smtClean="0">
                <a:latin typeface="+mj-lt"/>
              </a:rPr>
              <a:t>.</a:t>
            </a:r>
            <a:endParaRPr lang="en-CA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5265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6" t="14435" r="10945" b="10775"/>
          <a:stretch/>
        </p:blipFill>
        <p:spPr>
          <a:xfrm>
            <a:off x="971600" y="819123"/>
            <a:ext cx="7097216" cy="556479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886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1" t="47916" r="9771" b="11932"/>
          <a:stretch/>
        </p:blipFill>
        <p:spPr>
          <a:xfrm>
            <a:off x="490972" y="980728"/>
            <a:ext cx="7704856" cy="497605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4510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19174"/>
          </a:xfrm>
        </p:spPr>
        <p:txBody>
          <a:bodyPr/>
          <a:lstStyle/>
          <a:p>
            <a:pPr algn="ctr"/>
            <a:r>
              <a:rPr lang="en-CA" b="1" dirty="0" smtClean="0"/>
              <a:t>Timeline</a:t>
            </a:r>
            <a:endParaRPr lang="en-CA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545201"/>
              </p:ext>
            </p:extLst>
          </p:nvPr>
        </p:nvGraphicFramePr>
        <p:xfrm>
          <a:off x="827584" y="1977230"/>
          <a:ext cx="7416824" cy="4125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5890"/>
                <a:gridCol w="1052248"/>
                <a:gridCol w="508868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DURATION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ACTIVITY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Oct 28, 2015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 Board accepts A Recommendation to Review submitted by the Superintendent.  A review of Bridgewater and Park View Families of Schools is initiated.</a:t>
                      </a:r>
                      <a:endParaRPr lang="en-CA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Oct 29 </a:t>
                      </a:r>
                      <a:r>
                        <a:rPr lang="en-US" sz="1100" dirty="0" smtClean="0">
                          <a:effectLst/>
                        </a:rPr>
                        <a:t>to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Nov </a:t>
                      </a:r>
                      <a:r>
                        <a:rPr lang="en-US" sz="1100" dirty="0">
                          <a:effectLst/>
                        </a:rPr>
                        <a:t>27, 2015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Up to 30 days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 School Options Committee (SOC) is formed, a facilitator is appointed, and relevant documents (Terms of Reference and School Information Profiles) are provided.</a:t>
                      </a:r>
                      <a:endParaRPr lang="en-CA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Nov </a:t>
                      </a:r>
                      <a:r>
                        <a:rPr lang="en-US" sz="1100" dirty="0" smtClean="0">
                          <a:effectLst/>
                        </a:rPr>
                        <a:t>28, 2015 </a:t>
                      </a:r>
                      <a:r>
                        <a:rPr lang="en-US" sz="1100" dirty="0">
                          <a:effectLst/>
                        </a:rPr>
                        <a:t>to 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Mar </a:t>
                      </a:r>
                      <a:r>
                        <a:rPr lang="en-US" sz="1100" dirty="0">
                          <a:effectLst/>
                        </a:rPr>
                        <a:t>27, 2016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Up to 122 days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SOC conducts the review.  It meets regularly to develop and evaluate scenarios, holds 3 public meetings (as outlined in the School Review Process) and prepares Report and Recommendation. </a:t>
                      </a:r>
                      <a:endParaRPr lang="en-CA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 28, </a:t>
                      </a:r>
                      <a:r>
                        <a:rPr lang="en-US" sz="1100" dirty="0" smtClean="0">
                          <a:effectLst/>
                        </a:rPr>
                        <a:t>2016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Up to 31 days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SOC submits Report and Recommendations to the superintendent. </a:t>
                      </a:r>
                      <a:endParaRPr lang="en-CA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Staff submits Staff Technical Report (optional).</a:t>
                      </a:r>
                      <a:endParaRPr lang="en-CA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Apr 27, </a:t>
                      </a:r>
                      <a:r>
                        <a:rPr lang="en-US" sz="1100" dirty="0" smtClean="0">
                          <a:effectLst/>
                        </a:rPr>
                        <a:t>2016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SOC facilitator and chair present the Report and Recommendations at a public school board meeting.</a:t>
                      </a:r>
                      <a:endParaRPr lang="en-CA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Apr 28 </a:t>
                      </a:r>
                      <a:r>
                        <a:rPr lang="en-US" sz="1100" dirty="0" smtClean="0">
                          <a:effectLst/>
                        </a:rPr>
                        <a:t>to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May </a:t>
                      </a:r>
                      <a:r>
                        <a:rPr lang="en-US" sz="1100" dirty="0">
                          <a:effectLst/>
                        </a:rPr>
                        <a:t>25, </a:t>
                      </a:r>
                      <a:r>
                        <a:rPr lang="en-US" sz="1100" dirty="0" smtClean="0">
                          <a:effectLst/>
                        </a:rPr>
                        <a:t>2016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Up to 28 days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School Board makes a final decision about recommendations made by the SOC for Bridgewater and Park View Families of Schools, at a public school board meeting.  </a:t>
                      </a:r>
                      <a:endParaRPr lang="en-CA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D6ECD-6611-4C82-8C4A-1B8723BDAE5C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58691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SRSB texture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SSRSB Marble with footer,date,and slide number</Template>
  <TotalTime>156</TotalTime>
  <Words>718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Constantia</vt:lpstr>
      <vt:lpstr>Arial</vt:lpstr>
      <vt:lpstr>Calibri</vt:lpstr>
      <vt:lpstr>Wingdings 2</vt:lpstr>
      <vt:lpstr>Minion Pro Cond</vt:lpstr>
      <vt:lpstr>SSRSB textured</vt:lpstr>
      <vt:lpstr>PowerPoint Presentation</vt:lpstr>
      <vt:lpstr>PowerPoint Presentation</vt:lpstr>
      <vt:lpstr>School Review 2015-2016 Draft School Options Committee Group Norms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Terms of Reference</vt:lpstr>
      <vt:lpstr>Mandate</vt:lpstr>
      <vt:lpstr>Review Objectives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Veinotte</dc:creator>
  <cp:lastModifiedBy>Cheryl Veinotte</cp:lastModifiedBy>
  <cp:revision>9</cp:revision>
  <dcterms:created xsi:type="dcterms:W3CDTF">2015-11-26T19:25:59Z</dcterms:created>
  <dcterms:modified xsi:type="dcterms:W3CDTF">2015-11-26T22:02:08Z</dcterms:modified>
</cp:coreProperties>
</file>